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8f151bd70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8f151bd70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8f151bd70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8f151bd70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f151bd70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8f151bd70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8f151bd70a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8f151bd70a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8f151bd70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8f151bd70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f151bd70a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8f151bd70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8f151bd70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8f151bd70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8f151bd70a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8f151bd70a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8f151bd70a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8f151bd70a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f151bd70a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8f151bd70a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f1db6b71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8f1db6b71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8b1e604da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8b1e604da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8b1e604da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8b1e604da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8f151bd7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8f151bd7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8f1db6b71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8f1db6b71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8f151bd70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8f151bd70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8f1db6b71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8f1db6b71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8f151bd70a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8f151bd70a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f1db6b7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8f1db6b7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f151bd70a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8f151bd70a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layground.babylonjs.com/" TargetMode="External"/><Relationship Id="rId4" Type="http://schemas.openxmlformats.org/officeDocument/2006/relationships/hyperlink" Target="https://github.com/kitae104/WebAR_VR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youtu.be/hrMwU6Hb_kc?si=0aLAU7Z7pw27vkv5" TargetMode="External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건축 조명을 통한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스마트 건설 이해하기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88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김기태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(kkt@inhatc.ac.kr)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Babylon.js를 통해 간단한 조명 효과</a:t>
            </a:r>
            <a:endParaRPr b="1"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23525"/>
            <a:ext cx="8520600" cy="3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54">
                <a:solidFill>
                  <a:schemeClr val="dk1"/>
                </a:solidFill>
              </a:rPr>
              <a:t>웹 브라우저에서 3D를 만드는 </a:t>
            </a:r>
            <a:r>
              <a:rPr b="1" lang="ko" sz="1654">
                <a:solidFill>
                  <a:schemeClr val="dk1"/>
                </a:solidFill>
              </a:rPr>
              <a:t>쉽고 강력한</a:t>
            </a:r>
            <a:r>
              <a:rPr lang="ko" sz="1654">
                <a:solidFill>
                  <a:schemeClr val="dk1"/>
                </a:solidFill>
              </a:rPr>
              <a:t> 오픈소스 도구</a:t>
            </a:r>
            <a:endParaRPr sz="165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59305"/>
              <a:buFont typeface="Arial"/>
              <a:buNone/>
            </a:pPr>
            <a:r>
              <a:rPr b="1" lang="ko" sz="1854">
                <a:solidFill>
                  <a:schemeClr val="dk1"/>
                </a:solidFill>
              </a:rPr>
              <a:t>주요 특징 (Key Features)</a:t>
            </a:r>
            <a:endParaRPr b="1" sz="1854">
              <a:solidFill>
                <a:schemeClr val="dk1"/>
              </a:solidFill>
            </a:endParaRPr>
          </a:p>
          <a:p>
            <a:pPr indent="-325798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ko" sz="1654">
                <a:solidFill>
                  <a:schemeClr val="dk1"/>
                </a:solidFill>
              </a:rPr>
              <a:t>💻 쉬운 사용법</a:t>
            </a:r>
            <a:endParaRPr b="1" sz="1654">
              <a:solidFill>
                <a:schemeClr val="dk1"/>
              </a:solidFill>
            </a:endParaRPr>
          </a:p>
          <a:p>
            <a:pPr indent="-32579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ko" sz="1654">
                <a:solidFill>
                  <a:schemeClr val="dk1"/>
                </a:solidFill>
              </a:rPr>
              <a:t>친숙한 </a:t>
            </a:r>
            <a:r>
              <a:rPr b="1" lang="ko" sz="1654">
                <a:solidFill>
                  <a:schemeClr val="dk1"/>
                </a:solidFill>
              </a:rPr>
              <a:t>자바스크립트(JavaScript)</a:t>
            </a:r>
            <a:r>
              <a:rPr lang="ko" sz="1654">
                <a:solidFill>
                  <a:schemeClr val="dk1"/>
                </a:solidFill>
              </a:rPr>
              <a:t>와 설치가 필요 없는 </a:t>
            </a:r>
            <a:r>
              <a:rPr b="1" lang="ko" sz="1654">
                <a:solidFill>
                  <a:schemeClr val="dk1"/>
                </a:solidFill>
              </a:rPr>
              <a:t>'플레이그라운드'</a:t>
            </a:r>
            <a:r>
              <a:rPr lang="ko" sz="1654">
                <a:solidFill>
                  <a:schemeClr val="dk1"/>
                </a:solidFill>
              </a:rPr>
              <a:t> 환경에서 바로 코딩</a:t>
            </a:r>
            <a:endParaRPr sz="1654">
              <a:solidFill>
                <a:schemeClr val="dk1"/>
              </a:solidFill>
            </a:endParaRPr>
          </a:p>
          <a:p>
            <a:pPr indent="-32579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ko" sz="1654">
                <a:solidFill>
                  <a:schemeClr val="dk1"/>
                </a:solidFill>
              </a:rPr>
              <a:t>🌐 웹 기반 실행</a:t>
            </a:r>
            <a:endParaRPr sz="1654">
              <a:solidFill>
                <a:schemeClr val="dk1"/>
              </a:solidFill>
            </a:endParaRPr>
          </a:p>
          <a:p>
            <a:pPr indent="-32579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ko" sz="1654">
                <a:solidFill>
                  <a:schemeClr val="dk1"/>
                </a:solidFill>
              </a:rPr>
              <a:t>🚀 강력한 성능과 기능</a:t>
            </a:r>
            <a:endParaRPr b="1" sz="1654">
              <a:solidFill>
                <a:schemeClr val="dk1"/>
              </a:solidFill>
            </a:endParaRPr>
          </a:p>
          <a:p>
            <a:pPr indent="-32579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ko" sz="1654">
                <a:solidFill>
                  <a:schemeClr val="dk1"/>
                </a:solidFill>
              </a:rPr>
              <a:t>실감 나는 그래픽, 물리 엔진, 사운드, VR/AR 등 다양한 고급 기능을 지원</a:t>
            </a:r>
            <a:endParaRPr sz="1654">
              <a:solidFill>
                <a:schemeClr val="dk1"/>
              </a:solidFill>
            </a:endParaRPr>
          </a:p>
          <a:p>
            <a:pPr indent="-32579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ko" sz="1654">
                <a:solidFill>
                  <a:schemeClr val="dk1"/>
                </a:solidFill>
              </a:rPr>
              <a:t>마이크로소프트(Microsoft)가 주도</a:t>
            </a:r>
            <a:r>
              <a:rPr lang="ko" sz="1654">
                <a:solidFill>
                  <a:schemeClr val="dk1"/>
                </a:solidFill>
              </a:rPr>
              <a:t>하여 안정적으로 발전</a:t>
            </a:r>
            <a:endParaRPr sz="1654">
              <a:solidFill>
                <a:schemeClr val="dk1"/>
              </a:solidFill>
            </a:endParaRPr>
          </a:p>
          <a:p>
            <a:pPr indent="-32579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ko" sz="1654">
                <a:solidFill>
                  <a:schemeClr val="dk1"/>
                </a:solidFill>
              </a:rPr>
              <a:t>🤝 활발한 커뮤니티</a:t>
            </a:r>
            <a:endParaRPr sz="1654">
              <a:solidFill>
                <a:schemeClr val="dk1"/>
              </a:solidFill>
            </a:endParaRPr>
          </a:p>
          <a:p>
            <a:pPr indent="-32579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ko" sz="1654" u="sng">
                <a:solidFill>
                  <a:schemeClr val="hlink"/>
                </a:solidFill>
                <a:hlinkClick r:id="rId3"/>
              </a:rPr>
              <a:t>https://playground.babylonjs.com/</a:t>
            </a:r>
            <a:r>
              <a:rPr lang="ko" sz="1654">
                <a:solidFill>
                  <a:schemeClr val="dk1"/>
                </a:solidFill>
              </a:rPr>
              <a:t>  </a:t>
            </a:r>
            <a:endParaRPr sz="1654">
              <a:solidFill>
                <a:schemeClr val="dk1"/>
              </a:solidFill>
            </a:endParaRPr>
          </a:p>
          <a:p>
            <a:pPr indent="-32579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ko" sz="1654" u="sng">
                <a:solidFill>
                  <a:schemeClr val="hlink"/>
                </a:solidFill>
                <a:hlinkClick r:id="rId4"/>
              </a:rPr>
              <a:t>https://github.com/kitae104/WebAR_VR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Step1</a:t>
            </a:r>
            <a:endParaRPr b="1"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카메라 설정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바닥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벽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기본 조명 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350" y="568125"/>
            <a:ext cx="6201675" cy="41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Step2</a:t>
            </a:r>
            <a:endParaRPr b="1"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사이드 테이블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725" y="563400"/>
            <a:ext cx="6334574" cy="412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Step3</a:t>
            </a:r>
            <a:endParaRPr b="1"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테이블 램프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천정 등</a:t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300" y="562500"/>
            <a:ext cx="6231226" cy="42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Step4</a:t>
            </a:r>
            <a:endParaRPr b="1"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 주변광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주 조명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천장 등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테이블 램프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그림자 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850" y="506725"/>
            <a:ext cx="6537449" cy="43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최종 결과물(조명 컨트롤 테스트)</a:t>
            </a:r>
            <a:endParaRPr b="1"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225" y="1152475"/>
            <a:ext cx="6231648" cy="370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275" y="1152475"/>
            <a:ext cx="1981274" cy="37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Google AI Studio를 활용해 앱 만들기기</a:t>
            </a:r>
            <a:endParaRPr b="1"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8" title="2구글 AI Stud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93" y="1152474"/>
            <a:ext cx="7603307" cy="35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이미지 생성하기</a:t>
            </a:r>
            <a:endParaRPr b="1"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 구하기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이미지 만들기</a:t>
            </a:r>
            <a:endParaRPr/>
          </a:p>
        </p:txBody>
      </p:sp>
      <p:pic>
        <p:nvPicPr>
          <p:cNvPr id="166" name="Google Shape;166;p29" title="basic.png"/>
          <p:cNvPicPr preferRelativeResize="0"/>
          <p:nvPr/>
        </p:nvPicPr>
        <p:blipFill rotWithShape="1">
          <a:blip r:embed="rId3">
            <a:alphaModFix/>
          </a:blip>
          <a:srcRect b="13189" l="0" r="0" t="13042"/>
          <a:stretch/>
        </p:blipFill>
        <p:spPr>
          <a:xfrm>
            <a:off x="3192625" y="445025"/>
            <a:ext cx="5639675" cy="416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이미지 합성기 만들기 </a:t>
            </a:r>
            <a:endParaRPr b="1"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325" y="1102275"/>
            <a:ext cx="7138150" cy="38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적용하기</a:t>
            </a:r>
            <a:endParaRPr b="1"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700" y="1152475"/>
            <a:ext cx="7730624" cy="35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‘스마트 건설’과 ‘스마트 조명’</a:t>
            </a:r>
            <a:endParaRPr b="1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17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질문 : “요즘 건물의 조명은 단순히 밝히는 역할만 할까요?”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강의 목표 소개: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>
                <a:solidFill>
                  <a:schemeClr val="dk1"/>
                </a:solidFill>
              </a:rPr>
              <a:t>조명을 통해 건설 기술이 어떻게 스마트하게 발전하고 있는지 이해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>
                <a:solidFill>
                  <a:schemeClr val="dk1"/>
                </a:solidFill>
              </a:rPr>
              <a:t>ESG(친환경) 트렌드와의 연관성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>
                <a:solidFill>
                  <a:schemeClr val="dk1"/>
                </a:solidFill>
              </a:rPr>
              <a:t>간단한 조명 설정 실습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>
                <a:solidFill>
                  <a:schemeClr val="dk1"/>
                </a:solidFill>
              </a:rPr>
              <a:t>AI를 이용한 앱 만들기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결과물 확인</a:t>
            </a:r>
            <a:endParaRPr b="1"/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2" title="image2.jpg"/>
          <p:cNvPicPr preferRelativeResize="0"/>
          <p:nvPr/>
        </p:nvPicPr>
        <p:blipFill rotWithShape="1">
          <a:blip r:embed="rId3">
            <a:alphaModFix/>
          </a:blip>
          <a:srcRect b="14790" l="0" r="0" t="13339"/>
          <a:stretch/>
        </p:blipFill>
        <p:spPr>
          <a:xfrm>
            <a:off x="236600" y="1231502"/>
            <a:ext cx="4260301" cy="3061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 title="image3.jpg"/>
          <p:cNvPicPr preferRelativeResize="0"/>
          <p:nvPr/>
        </p:nvPicPr>
        <p:blipFill rotWithShape="1">
          <a:blip r:embed="rId4">
            <a:alphaModFix/>
          </a:blip>
          <a:srcRect b="14208" l="0" r="0" t="13921"/>
          <a:stretch/>
        </p:blipFill>
        <p:spPr>
          <a:xfrm>
            <a:off x="4572000" y="1231500"/>
            <a:ext cx="4260301" cy="3061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1783725"/>
            <a:ext cx="8520600" cy="14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감사합니다.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Q&amp;A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스마트 시티와 스마트 건설의 기본 개념</a:t>
            </a:r>
            <a:endParaRPr b="1"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- </a:t>
            </a:r>
            <a:r>
              <a:rPr b="1" lang="ko" sz="1500">
                <a:solidFill>
                  <a:schemeClr val="dk1"/>
                </a:solidFill>
              </a:rPr>
              <a:t>스마트 시티:</a:t>
            </a:r>
            <a:r>
              <a:rPr lang="ko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- 도시 전체를 </a:t>
            </a:r>
            <a:r>
              <a:rPr b="1" lang="ko" sz="1500">
                <a:solidFill>
                  <a:schemeClr val="dk1"/>
                </a:solidFill>
              </a:rPr>
              <a:t>정보통신기술(ICT)</a:t>
            </a:r>
            <a:r>
              <a:rPr lang="ko" sz="1500">
                <a:solidFill>
                  <a:schemeClr val="dk1"/>
                </a:solidFill>
              </a:rPr>
              <a:t>로 연결한 도시 </a:t>
            </a:r>
            <a:endParaRPr sz="15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- '데이터로 똑똑해진 도시'</a:t>
            </a:r>
            <a:endParaRPr sz="15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- 예: 최적 경로를 알려주는 내비게이션, 실시간 버스 도착 정보 (데이터 기반으로 관리)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- </a:t>
            </a:r>
            <a:r>
              <a:rPr b="1" lang="ko" sz="1500">
                <a:solidFill>
                  <a:schemeClr val="dk1"/>
                </a:solidFill>
              </a:rPr>
              <a:t>스마트 건설:</a:t>
            </a:r>
            <a:r>
              <a:rPr lang="ko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 	- 디지털 기술을 이용해 건설 효율을 높이는 방식</a:t>
            </a:r>
            <a:endParaRPr sz="15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- 건물을 지을 때부터 스마트 기술(센서, IoT, 데이터 분석)을 도입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- </a:t>
            </a:r>
            <a:r>
              <a:rPr b="1" lang="ko" sz="1500">
                <a:solidFill>
                  <a:schemeClr val="dk1"/>
                </a:solidFill>
              </a:rPr>
              <a:t>핵심:</a:t>
            </a:r>
            <a:r>
              <a:rPr lang="ko" sz="1500">
                <a:solidFill>
                  <a:schemeClr val="dk1"/>
                </a:solidFill>
              </a:rPr>
              <a:t> 사람이 더 편하고, 안전하고, 효율적인 공간을 만드는 것이 목표</a:t>
            </a:r>
            <a:endParaRPr sz="22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950" y="826999"/>
            <a:ext cx="3263975" cy="15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125" y="2954075"/>
            <a:ext cx="2624975" cy="17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건축조명의 역할 변화</a:t>
            </a:r>
            <a:endParaRPr b="1"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과거:</a:t>
            </a:r>
            <a:r>
              <a:rPr lang="ko">
                <a:solidFill>
                  <a:schemeClr val="dk1"/>
                </a:solidFill>
              </a:rPr>
              <a:t> 단순히 ‘밝히는 조명’</a:t>
            </a:r>
            <a:br>
              <a:rPr lang="ko">
                <a:solidFill>
                  <a:schemeClr val="dk1"/>
                </a:solidFill>
              </a:rPr>
            </a:br>
            <a:r>
              <a:rPr b="1" lang="ko">
                <a:solidFill>
                  <a:schemeClr val="dk1"/>
                </a:solidFill>
              </a:rPr>
              <a:t>현재:</a:t>
            </a:r>
            <a:r>
              <a:rPr lang="ko">
                <a:solidFill>
                  <a:schemeClr val="dk1"/>
                </a:solidFill>
              </a:rPr>
              <a:t> 건물의 </a:t>
            </a:r>
            <a:r>
              <a:rPr b="1" lang="ko">
                <a:solidFill>
                  <a:schemeClr val="dk1"/>
                </a:solidFill>
              </a:rPr>
              <a:t>에너지 절약 + 감성 + 안전 + 데이터 수집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예시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ko">
                <a:solidFill>
                  <a:schemeClr val="dk1"/>
                </a:solidFill>
              </a:rPr>
              <a:t>조도 센서</a:t>
            </a:r>
            <a:r>
              <a:rPr lang="ko">
                <a:solidFill>
                  <a:schemeClr val="dk1"/>
                </a:solidFill>
              </a:rPr>
              <a:t>: 햇빛이 밝으면 자동으로 조명 약하게</a:t>
            </a:r>
            <a:br>
              <a:rPr lang="k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ko">
                <a:solidFill>
                  <a:schemeClr val="dk1"/>
                </a:solidFill>
              </a:rPr>
              <a:t>인체 감지 센서</a:t>
            </a:r>
            <a:r>
              <a:rPr lang="ko">
                <a:solidFill>
                  <a:schemeClr val="dk1"/>
                </a:solidFill>
              </a:rPr>
              <a:t>: 사람이 없으면 자동 소등</a:t>
            </a:r>
            <a:br>
              <a:rPr lang="k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ko">
                <a:solidFill>
                  <a:schemeClr val="dk1"/>
                </a:solidFill>
              </a:rPr>
              <a:t>스마트 가로등</a:t>
            </a:r>
            <a:r>
              <a:rPr lang="ko">
                <a:solidFill>
                  <a:schemeClr val="dk1"/>
                </a:solidFill>
              </a:rPr>
              <a:t>: 밝기 조절 + 미세먼지 측정 + CCTV 기능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650" y="382999"/>
            <a:ext cx="3361351" cy="21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9051" y="2785701"/>
            <a:ext cx="2623250" cy="16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건축 조명이 스마트 건설과 ESG 트렌드에서 가지는 의미</a:t>
            </a:r>
            <a:endParaRPr b="1"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25">
                <a:solidFill>
                  <a:schemeClr val="dk1"/>
                </a:solidFill>
              </a:rPr>
              <a:t>ESG 연결:</a:t>
            </a:r>
            <a:r>
              <a:rPr lang="ko" sz="1725">
                <a:solidFill>
                  <a:schemeClr val="dk1"/>
                </a:solidFill>
              </a:rPr>
              <a:t> </a:t>
            </a:r>
            <a:endParaRPr sz="1725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725">
                <a:solidFill>
                  <a:schemeClr val="dk1"/>
                </a:solidFill>
              </a:rPr>
              <a:t>- </a:t>
            </a:r>
            <a:r>
              <a:rPr b="1" lang="ko" sz="1725">
                <a:solidFill>
                  <a:srgbClr val="FF0000"/>
                </a:solidFill>
              </a:rPr>
              <a:t>E</a:t>
            </a:r>
            <a:r>
              <a:rPr b="1" lang="ko" sz="1725">
                <a:solidFill>
                  <a:schemeClr val="dk1"/>
                </a:solidFill>
              </a:rPr>
              <a:t>nvironment (환경):</a:t>
            </a:r>
            <a:r>
              <a:rPr lang="ko" sz="1725">
                <a:solidFill>
                  <a:schemeClr val="dk1"/>
                </a:solidFill>
              </a:rPr>
              <a:t> 필요할 때만 켜지는 스마트 조명으로 에너지 절약 → 탄소 배출 감소 </a:t>
            </a:r>
            <a:endParaRPr sz="1725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725">
                <a:solidFill>
                  <a:schemeClr val="dk1"/>
                </a:solidFill>
              </a:rPr>
              <a:t>- </a:t>
            </a:r>
            <a:r>
              <a:rPr b="1" lang="ko" sz="1725">
                <a:solidFill>
                  <a:srgbClr val="FF0000"/>
                </a:solidFill>
              </a:rPr>
              <a:t>S</a:t>
            </a:r>
            <a:r>
              <a:rPr b="1" lang="ko" sz="1725">
                <a:solidFill>
                  <a:schemeClr val="dk1"/>
                </a:solidFill>
              </a:rPr>
              <a:t>ocial (사회적 책임):</a:t>
            </a:r>
            <a:r>
              <a:rPr lang="ko" sz="1725">
                <a:solidFill>
                  <a:schemeClr val="dk1"/>
                </a:solidFill>
              </a:rPr>
              <a:t> 자연광과 유사한 조명으로 업무 효율 및 건강 증진 </a:t>
            </a:r>
            <a:endParaRPr sz="1725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725">
                <a:solidFill>
                  <a:schemeClr val="dk1"/>
                </a:solidFill>
              </a:rPr>
              <a:t>- </a:t>
            </a:r>
            <a:r>
              <a:rPr b="1" lang="ko" sz="1725">
                <a:solidFill>
                  <a:srgbClr val="FF0000"/>
                </a:solidFill>
              </a:rPr>
              <a:t>G</a:t>
            </a:r>
            <a:r>
              <a:rPr b="1" lang="ko" sz="1725">
                <a:solidFill>
                  <a:schemeClr val="dk1"/>
                </a:solidFill>
              </a:rPr>
              <a:t>overnance (투명한 경영):</a:t>
            </a:r>
            <a:r>
              <a:rPr lang="ko" sz="1725">
                <a:solidFill>
                  <a:schemeClr val="dk1"/>
                </a:solidFill>
              </a:rPr>
              <a:t> 에너지 사용량 데이터를 투명하게 관리</a:t>
            </a:r>
            <a:endParaRPr sz="172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725">
                <a:solidFill>
                  <a:schemeClr val="dk1"/>
                </a:solidFill>
              </a:rPr>
              <a:t>실제 사례</a:t>
            </a:r>
            <a:endParaRPr b="1" sz="1725">
              <a:solidFill>
                <a:schemeClr val="dk1"/>
              </a:solidFill>
            </a:endParaRPr>
          </a:p>
          <a:p>
            <a:pPr indent="-32174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ko" sz="1725">
                <a:solidFill>
                  <a:schemeClr val="dk1"/>
                </a:solidFill>
              </a:rPr>
              <a:t>서울시 ‘스마트 가로등 시범사업’</a:t>
            </a:r>
            <a:br>
              <a:rPr lang="ko" sz="1725">
                <a:solidFill>
                  <a:schemeClr val="dk1"/>
                </a:solidFill>
              </a:rPr>
            </a:br>
            <a:endParaRPr sz="1725">
              <a:solidFill>
                <a:schemeClr val="dk1"/>
              </a:solidFill>
            </a:endParaRPr>
          </a:p>
          <a:p>
            <a:pPr indent="-32174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ko" sz="1725">
                <a:solidFill>
                  <a:schemeClr val="dk1"/>
                </a:solidFill>
              </a:rPr>
              <a:t>대형 빌딩의 ‘AI 조명 자동제어 시스템’</a:t>
            </a:r>
            <a:br>
              <a:rPr lang="ko" sz="1725">
                <a:solidFill>
                  <a:schemeClr val="dk1"/>
                </a:solidFill>
              </a:rPr>
            </a:br>
            <a:endParaRPr sz="1725">
              <a:solidFill>
                <a:schemeClr val="dk1"/>
              </a:solidFill>
            </a:endParaRPr>
          </a:p>
          <a:p>
            <a:pPr indent="-32174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ko" sz="1725">
                <a:solidFill>
                  <a:schemeClr val="dk1"/>
                </a:solidFill>
              </a:rPr>
              <a:t>카페나 호텔의 ‘조명으로 분위기 제어’</a:t>
            </a:r>
            <a:endParaRPr sz="1725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300" y="2661675"/>
            <a:ext cx="2296049" cy="224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일상 속에서 만나는 스마트 조명</a:t>
            </a:r>
            <a:endParaRPr b="1"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400">
                <a:solidFill>
                  <a:schemeClr val="dk1"/>
                </a:solidFill>
              </a:rPr>
              <a:t>가정 예시: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음성으로 제어 (“불 꺼줘”, “분위기 조명으로 바꿔줘”)</a:t>
            </a:r>
            <a:br>
              <a:rPr lang="ko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IoT 전구 (스마트폰으로 색상·밝기 조절)</a:t>
            </a:r>
            <a:br>
              <a:rPr lang="ko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400">
                <a:solidFill>
                  <a:schemeClr val="dk1"/>
                </a:solidFill>
              </a:rPr>
              <a:t>건물 예시: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회의실 조명 자동화</a:t>
            </a:r>
            <a:br>
              <a:rPr lang="ko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백화점 조명으로 ‘상품 주목 효과’ 강화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125" y="1017720"/>
            <a:ext cx="3981900" cy="32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디지털 트윈</a:t>
            </a:r>
            <a:endParaRPr b="1"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>
                <a:solidFill>
                  <a:schemeClr val="dk1"/>
                </a:solidFill>
              </a:rPr>
              <a:t>현실 세계의 사물·공간을 가상 세계에 쌍둥이처럼 복제하는 기술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>
                <a:solidFill>
                  <a:schemeClr val="dk1"/>
                </a:solidFill>
              </a:rPr>
              <a:t>어떻게 동작할까요? (How it works)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 sz="2800">
                <a:solidFill>
                  <a:schemeClr val="dk1"/>
                </a:solidFill>
              </a:rPr>
              <a:t>현실 세계의 대상(건물, 공장, 도시 등)에 부착된 센서가 데이터를 수집하여 가상 세계의 모델로 실시간 전송 → 이를 통해 현실과 가상이 항상 동일한 상태를 유지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ko" sz="2800">
                <a:solidFill>
                  <a:schemeClr val="dk1"/>
                </a:solidFill>
              </a:rPr>
              <a:t>          [현실 세계의 자산] ↔ [실시간 데이터 연결] ↔ [가상 세계의 모델]</a:t>
            </a:r>
            <a:r>
              <a:rPr lang="ko" sz="2800">
                <a:solidFill>
                  <a:schemeClr val="dk1"/>
                </a:solidFill>
              </a:rPr>
              <a:t> </a:t>
            </a:r>
            <a:br>
              <a:rPr lang="ko" sz="2800">
                <a:solidFill>
                  <a:schemeClr val="dk1"/>
                </a:solidFill>
              </a:rPr>
            </a:br>
            <a:r>
              <a:rPr lang="ko" sz="2800">
                <a:solidFill>
                  <a:schemeClr val="dk1"/>
                </a:solidFill>
              </a:rPr>
              <a:t>           </a:t>
            </a:r>
            <a:r>
              <a:rPr i="1" lang="ko" sz="2800">
                <a:solidFill>
                  <a:schemeClr val="dk1"/>
                </a:solidFill>
              </a:rPr>
              <a:t>(Physical Asset)</a:t>
            </a:r>
            <a:r>
              <a:rPr lang="ko" sz="2800">
                <a:solidFill>
                  <a:schemeClr val="dk1"/>
                </a:solidFill>
              </a:rPr>
              <a:t> ↔ </a:t>
            </a:r>
            <a:r>
              <a:rPr i="1" lang="ko" sz="2800">
                <a:solidFill>
                  <a:schemeClr val="dk1"/>
                </a:solidFill>
              </a:rPr>
              <a:t>(Real-time Data Link)</a:t>
            </a:r>
            <a:r>
              <a:rPr lang="ko" sz="2800">
                <a:solidFill>
                  <a:schemeClr val="dk1"/>
                </a:solidFill>
              </a:rPr>
              <a:t> ↔ </a:t>
            </a:r>
            <a:r>
              <a:rPr i="1" lang="ko" sz="2800">
                <a:solidFill>
                  <a:schemeClr val="dk1"/>
                </a:solidFill>
              </a:rPr>
              <a:t>(Virtual Model)</a:t>
            </a:r>
            <a:endParaRPr i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디지털 트윈</a:t>
            </a:r>
            <a:endParaRPr b="1"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https://youtu.be/hrMwU6Hb_kc?si=0aLAU7Z7pw27vkv5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525" y="1617401"/>
            <a:ext cx="5743475" cy="319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디지털 트윈</a:t>
            </a:r>
            <a:endParaRPr b="1"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978200"/>
            <a:ext cx="8520600" cy="38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rPr b="1" lang="ko">
                <a:solidFill>
                  <a:srgbClr val="000000"/>
                </a:solidFill>
              </a:rPr>
              <a:t>핵심 가치 (Key Value)</a:t>
            </a:r>
            <a:br>
              <a:rPr b="1" lang="ko"/>
            </a:br>
            <a:r>
              <a:rPr b="1" lang="ko" sz="1600">
                <a:solidFill>
                  <a:schemeClr val="dk1"/>
                </a:solidFill>
              </a:rPr>
              <a:t>- 미리보기 (Simulation &amp; Prediction)</a:t>
            </a:r>
            <a:r>
              <a:rPr lang="ko" sz="1600"/>
              <a:t> : 현실에서 발생할 수 있는 문제(고장, 사고, 효율 저하)를 가상 세계에서 미리 시뮬레이션하고 예측</a:t>
            </a:r>
            <a:br>
              <a:rPr lang="ko" sz="1600"/>
            </a:br>
            <a:r>
              <a:rPr lang="ko" sz="1600">
                <a:solidFill>
                  <a:schemeClr val="dk1"/>
                </a:solidFill>
              </a:rPr>
              <a:t>- </a:t>
            </a:r>
            <a:r>
              <a:rPr b="1" lang="ko" sz="1600">
                <a:solidFill>
                  <a:schemeClr val="dk1"/>
                </a:solidFill>
              </a:rPr>
              <a:t>최적화 (Optimization)</a:t>
            </a:r>
            <a:r>
              <a:rPr b="1" lang="ko" sz="1600"/>
              <a:t> </a:t>
            </a:r>
            <a:r>
              <a:rPr lang="ko" sz="1600"/>
              <a:t>: 다양한 시나리오를 가상으로 테스트하여 최적의 운영 방법을 찾아내고, 이를 현실 세계에 적용하여 효율을 극대화</a:t>
            </a:r>
            <a:br>
              <a:rPr lang="ko" sz="1600"/>
            </a:br>
            <a:r>
              <a:rPr lang="ko" sz="1600">
                <a:solidFill>
                  <a:schemeClr val="dk1"/>
                </a:solidFill>
              </a:rPr>
              <a:t>- </a:t>
            </a:r>
            <a:r>
              <a:rPr b="1" lang="ko" sz="1600">
                <a:solidFill>
                  <a:schemeClr val="dk1"/>
                </a:solidFill>
              </a:rPr>
              <a:t>원격 제어 (Remote Control)</a:t>
            </a:r>
            <a:r>
              <a:rPr lang="ko" sz="1600"/>
              <a:t> : 멀리 떨어진 곳에서도 마치 현장에 있는 것처럼 상황을 정확히 파악하고 제어</a:t>
            </a:r>
            <a:br>
              <a:rPr lang="ko" sz="1600"/>
            </a:br>
            <a:br>
              <a:rPr lang="ko" sz="1600"/>
            </a:br>
            <a:r>
              <a:rPr b="1" lang="ko">
                <a:solidFill>
                  <a:schemeClr val="dk1"/>
                </a:solidFill>
              </a:rPr>
              <a:t>주요 활용 분야 (Use Cases)</a:t>
            </a:r>
            <a:br>
              <a:rPr lang="ko"/>
            </a:br>
            <a:r>
              <a:rPr lang="ko" sz="1600">
                <a:solidFill>
                  <a:schemeClr val="dk1"/>
                </a:solidFill>
              </a:rPr>
              <a:t>- </a:t>
            </a:r>
            <a:r>
              <a:rPr b="1" lang="ko" sz="1600">
                <a:solidFill>
                  <a:schemeClr val="dk1"/>
                </a:solidFill>
              </a:rPr>
              <a:t>스마트 팩토리</a:t>
            </a:r>
            <a:r>
              <a:rPr lang="ko" sz="1600"/>
              <a:t>: 공장 설비의 고장을 미리 예측하고, 생산 공정을 최적화</a:t>
            </a:r>
            <a:br>
              <a:rPr lang="ko" sz="1600"/>
            </a:br>
            <a:r>
              <a:rPr lang="ko" sz="1600">
                <a:solidFill>
                  <a:schemeClr val="dk1"/>
                </a:solidFill>
              </a:rPr>
              <a:t>- </a:t>
            </a:r>
            <a:r>
              <a:rPr b="1" lang="ko" sz="1600">
                <a:solidFill>
                  <a:schemeClr val="dk1"/>
                </a:solidFill>
              </a:rPr>
              <a:t>스마트 시티</a:t>
            </a:r>
            <a:r>
              <a:rPr lang="ko" sz="1600"/>
              <a:t>: 도시의 교통, 환경, 에너지 사용량을 실시간으로 관제하고 제어</a:t>
            </a:r>
            <a:br>
              <a:rPr lang="ko" sz="1600"/>
            </a:br>
            <a:r>
              <a:rPr lang="ko" sz="1600">
                <a:solidFill>
                  <a:schemeClr val="dk1"/>
                </a:solidFill>
              </a:rPr>
              <a:t>- </a:t>
            </a:r>
            <a:r>
              <a:rPr b="1" lang="ko" sz="1600">
                <a:solidFill>
                  <a:schemeClr val="dk1"/>
                </a:solidFill>
              </a:rPr>
              <a:t>건물/건설</a:t>
            </a:r>
            <a:r>
              <a:rPr lang="ko" sz="1600"/>
              <a:t>: 건물의 에너지 효율을 분석하고, 시설물을 원격으로 관리</a:t>
            </a:r>
            <a:br>
              <a:rPr lang="ko" sz="1600"/>
            </a:br>
            <a:r>
              <a:rPr lang="ko" sz="1600">
                <a:solidFill>
                  <a:schemeClr val="dk1"/>
                </a:solidFill>
              </a:rPr>
              <a:t>- </a:t>
            </a:r>
            <a:r>
              <a:rPr b="1" lang="ko" sz="1600">
                <a:solidFill>
                  <a:schemeClr val="dk1"/>
                </a:solidFill>
              </a:rPr>
              <a:t>항공/에너지</a:t>
            </a:r>
            <a:r>
              <a:rPr lang="ko" sz="1600"/>
              <a:t>: 항공기 엔진이나 풍력 발전기의 상태를 실시간으로 진단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